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7" autoAdjust="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562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28e9abf-b487-42a7-9073-fa907f03b626/?jumpTo=section_0" TargetMode="External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-sfera.hr/dodatni-digitalni-sadrzaji/728e9abf-b487-42a7-9073-fa907f03b626/?jumpTo=section_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e-sfera.hr/dodatni-digitalni-sadrzaji/728e9abf-b487-42a7-9073-fa907f03b626/?jumpTo=section_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ZRAKA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ECE6535B-C2EE-492D-9465-37A506BE6D12}"/>
              </a:ext>
            </a:extLst>
          </p:cNvPr>
          <p:cNvSpPr txBox="1"/>
          <p:nvPr/>
        </p:nvSpPr>
        <p:spPr>
          <a:xfrm>
            <a:off x="323528" y="134076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Temperatura i tlak zraka utječu na vremenske promjene u atmosferi i na pojavu </a:t>
            </a:r>
            <a:r>
              <a:rPr lang="hr-HR" sz="2400" dirty="0">
                <a:solidFill>
                  <a:schemeClr val="tx2"/>
                </a:solidFill>
              </a:rPr>
              <a:t>STRUJANJA ZRAKA </a:t>
            </a:r>
            <a:r>
              <a:rPr lang="hr-HR" sz="2400" dirty="0"/>
              <a:t>koje poznajemo kao </a:t>
            </a:r>
            <a:r>
              <a:rPr lang="hr-HR" sz="2400" dirty="0">
                <a:solidFill>
                  <a:schemeClr val="tx2"/>
                </a:solidFill>
              </a:rPr>
              <a:t>VJETAR</a:t>
            </a:r>
            <a:r>
              <a:rPr lang="hr-HR" sz="2400" dirty="0"/>
              <a:t>.</a:t>
            </a:r>
          </a:p>
        </p:txBody>
      </p:sp>
      <p:pic>
        <p:nvPicPr>
          <p:cNvPr id="2050" name="Picture 2" descr="Child, Boy, Dragon, Dragon Flight, Wind, Dragon Fly">
            <a:extLst>
              <a:ext uri="{FF2B5EF4-FFF2-40B4-BE49-F238E27FC236}">
                <a16:creationId xmlns:a16="http://schemas.microsoft.com/office/drawing/2014/main" xmlns="" id="{7F75BA30-FAB5-4091-8E07-67B08CFC1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5820575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k 4">
            <a:extLst>
              <a:ext uri="{FF2B5EF4-FFF2-40B4-BE49-F238E27FC236}">
                <a16:creationId xmlns:a16="http://schemas.microsoft.com/office/drawing/2014/main" xmlns="" id="{16D4BCDB-B892-4816-8212-729ACAAC3A97}"/>
              </a:ext>
            </a:extLst>
          </p:cNvPr>
          <p:cNvSpPr/>
          <p:nvPr/>
        </p:nvSpPr>
        <p:spPr>
          <a:xfrm>
            <a:off x="4788024" y="3789040"/>
            <a:ext cx="4032448" cy="23042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Pokušaj navesti neke od vjetrova koji pušu u Hrvatskoj?</a:t>
            </a:r>
          </a:p>
          <a:p>
            <a:r>
              <a:rPr lang="hr-HR" sz="2000" dirty="0"/>
              <a:t>Kako se zovu vjetrovi razorne moći?</a:t>
            </a:r>
          </a:p>
        </p:txBody>
      </p:sp>
    </p:spTree>
    <p:extLst>
      <p:ext uri="{BB962C8B-B14F-4D97-AF65-F5344CB8AC3E}">
        <p14:creationId xmlns:p14="http://schemas.microsoft.com/office/powerpoint/2010/main" xmlns="" val="30425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AC0BFCA-7B8B-458B-99DE-718704B58891}"/>
              </a:ext>
            </a:extLst>
          </p:cNvPr>
          <p:cNvSpPr txBox="1"/>
          <p:nvPr/>
        </p:nvSpPr>
        <p:spPr>
          <a:xfrm>
            <a:off x="251520" y="355502"/>
            <a:ext cx="6372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/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1DAA9386-96EC-4D3D-8C7F-9EC1FB7319F2}"/>
              </a:ext>
            </a:extLst>
          </p:cNvPr>
          <p:cNvSpPr txBox="1"/>
          <p:nvPr/>
        </p:nvSpPr>
        <p:spPr>
          <a:xfrm>
            <a:off x="917748" y="548680"/>
            <a:ext cx="6678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/>
          </a:p>
          <a:p>
            <a:endParaRPr lang="hr-HR" sz="32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3B15B52-ADD3-4BB2-8B5E-EA5732454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068960"/>
            <a:ext cx="6032785" cy="3528392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7F5EBBE3-5A2C-43D8-A482-37E45ABA09EC}"/>
              </a:ext>
            </a:extLst>
          </p:cNvPr>
          <p:cNvSpPr/>
          <p:nvPr/>
        </p:nvSpPr>
        <p:spPr>
          <a:xfrm>
            <a:off x="683568" y="1268760"/>
            <a:ext cx="7704856" cy="17281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tx2"/>
                </a:solidFill>
              </a:rPr>
              <a:t>Za kraj provjerite što ste </a:t>
            </a:r>
            <a:r>
              <a:rPr lang="hr-HR" sz="2800" dirty="0" smtClean="0">
                <a:solidFill>
                  <a:schemeClr val="tx2"/>
                </a:solidFill>
              </a:rPr>
              <a:t>naučili! </a:t>
            </a:r>
            <a:endParaRPr lang="hr-HR" sz="2800" dirty="0">
              <a:solidFill>
                <a:schemeClr val="tx2"/>
              </a:solidFill>
            </a:endParaRPr>
          </a:p>
          <a:p>
            <a:r>
              <a:rPr lang="hr-HR" sz="2400" dirty="0"/>
              <a:t>Proučite prikazanu sliku i </a:t>
            </a:r>
            <a:r>
              <a:rPr lang="hr-HR" sz="2400" dirty="0" smtClean="0"/>
              <a:t>s pomoću </a:t>
            </a:r>
            <a:r>
              <a:rPr lang="hr-HR" sz="2400" dirty="0"/>
              <a:t>nje objasnite </a:t>
            </a:r>
            <a:r>
              <a:rPr lang="hr-HR" sz="2400" dirty="0" smtClean="0"/>
              <a:t>učeniku/učenici </a:t>
            </a:r>
            <a:r>
              <a:rPr lang="hr-HR" sz="2400" dirty="0"/>
              <a:t>u klupi sve što ste naučili o svojstvima zraka. Nakon toga zamijenite uloge.</a:t>
            </a:r>
          </a:p>
        </p:txBody>
      </p:sp>
    </p:spTree>
    <p:extLst>
      <p:ext uri="{BB962C8B-B14F-4D97-AF65-F5344CB8AC3E}">
        <p14:creationId xmlns:p14="http://schemas.microsoft.com/office/powerpoint/2010/main" xmlns="" val="297338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539552" y="11247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Istražujemo sastav i svojstva zraka 1.dio</a:t>
            </a:r>
          </a:p>
        </p:txBody>
      </p:sp>
      <p:pic>
        <p:nvPicPr>
          <p:cNvPr id="1026" name="Picture 2" descr="Hot Air Balloons, Colorful, Balloon, Floating">
            <a:extLst>
              <a:ext uri="{FF2B5EF4-FFF2-40B4-BE49-F238E27FC236}">
                <a16:creationId xmlns:a16="http://schemas.microsoft.com/office/drawing/2014/main" xmlns="" id="{5C457220-0C86-4A06-AA68-94C27985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444208" cy="4296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ne Glass, Empty, Shiny, Clear, Tableware, Glass">
            <a:extLst>
              <a:ext uri="{FF2B5EF4-FFF2-40B4-BE49-F238E27FC236}">
                <a16:creationId xmlns:a16="http://schemas.microsoft.com/office/drawing/2014/main" xmlns="" id="{16007BC7-8007-4D51-93E3-EF53C82B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536504" cy="48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08DF0B62-711C-4B85-BF72-29270E6176D4}"/>
              </a:ext>
            </a:extLst>
          </p:cNvPr>
          <p:cNvSpPr/>
          <p:nvPr/>
        </p:nvSpPr>
        <p:spPr>
          <a:xfrm>
            <a:off x="539552" y="1412776"/>
            <a:ext cx="2664296" cy="8829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tvar , čestica, smjesa, kisik, životni uvjeti</a:t>
            </a:r>
          </a:p>
        </p:txBody>
      </p:sp>
      <p:sp>
        <p:nvSpPr>
          <p:cNvPr id="3" name="Oblak 2">
            <a:extLst>
              <a:ext uri="{FF2B5EF4-FFF2-40B4-BE49-F238E27FC236}">
                <a16:creationId xmlns:a16="http://schemas.microsoft.com/office/drawing/2014/main" xmlns="" id="{46531E6F-BB9D-4F5E-8C95-3142DE69E1E9}"/>
              </a:ext>
            </a:extLst>
          </p:cNvPr>
          <p:cNvSpPr/>
          <p:nvPr/>
        </p:nvSpPr>
        <p:spPr>
          <a:xfrm>
            <a:off x="3851920" y="1412776"/>
            <a:ext cx="3474640" cy="25922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Promotrite praznu čašu i </a:t>
            </a:r>
            <a:r>
              <a:rPr lang="hr-HR" sz="2400" dirty="0" smtClean="0"/>
              <a:t>odgovorite. </a:t>
            </a:r>
            <a:r>
              <a:rPr lang="hr-HR" sz="2400" dirty="0"/>
              <a:t>N</a:t>
            </a:r>
            <a:r>
              <a:rPr lang="hr-HR" sz="2400" dirty="0" smtClean="0"/>
              <a:t>alazi </a:t>
            </a:r>
            <a:r>
              <a:rPr lang="hr-HR" sz="2400" dirty="0"/>
              <a:t>li se nešto u njoj?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D68ABB2-755C-4C20-8BD3-60375CE80FE2}"/>
              </a:ext>
            </a:extLst>
          </p:cNvPr>
          <p:cNvSpPr txBox="1"/>
          <p:nvPr/>
        </p:nvSpPr>
        <p:spPr>
          <a:xfrm>
            <a:off x="4211960" y="436510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 čaši se nalazi zrak, prozirna tvar koja ispunjava i najmanju šupljinu na našem planetu.</a:t>
            </a:r>
          </a:p>
        </p:txBody>
      </p:sp>
    </p:spTree>
    <p:extLst>
      <p:ext uri="{BB962C8B-B14F-4D97-AF65-F5344CB8AC3E}">
        <p14:creationId xmlns:p14="http://schemas.microsoft.com/office/powerpoint/2010/main" xmlns="" val="18902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ouds, Above, Mountain, Peak, Top, Summit, High, View">
            <a:extLst>
              <a:ext uri="{FF2B5EF4-FFF2-40B4-BE49-F238E27FC236}">
                <a16:creationId xmlns:a16="http://schemas.microsoft.com/office/drawing/2014/main" xmlns="" id="{9F8855BA-5691-4B70-A0FE-9433E515C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99" b="-1"/>
          <a:stretch/>
        </p:blipFill>
        <p:spPr bwMode="auto">
          <a:xfrm>
            <a:off x="20" y="1124744"/>
            <a:ext cx="9143980" cy="57332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72EC0792-5D40-4CF7-89C1-D511615588EB}"/>
              </a:ext>
            </a:extLst>
          </p:cNvPr>
          <p:cNvSpPr txBox="1"/>
          <p:nvPr/>
        </p:nvSpPr>
        <p:spPr>
          <a:xfrm>
            <a:off x="395536" y="1340768"/>
            <a:ext cx="4893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Zrak se nalazi </a:t>
            </a:r>
            <a:r>
              <a:rPr lang="hr-HR" sz="2400" dirty="0" smtClean="0"/>
              <a:t>posvuda </a:t>
            </a:r>
            <a:r>
              <a:rPr lang="hr-HR" sz="2400" dirty="0"/>
              <a:t>oko nas.</a:t>
            </a:r>
          </a:p>
          <a:p>
            <a:r>
              <a:rPr lang="hr-HR" sz="2400" dirty="0"/>
              <a:t>On je osnovni uvjet za život na Zemlji.</a:t>
            </a:r>
          </a:p>
          <a:p>
            <a:r>
              <a:rPr lang="hr-HR" sz="2400" dirty="0"/>
              <a:t>Čini plinoviti omotač oko Zemlje koji nazivamo </a:t>
            </a:r>
            <a:r>
              <a:rPr lang="hr-HR" sz="2400" b="1" dirty="0">
                <a:solidFill>
                  <a:schemeClr val="tx2"/>
                </a:solidFill>
              </a:rPr>
              <a:t>atmosferom</a:t>
            </a:r>
            <a:r>
              <a:rPr lang="hr-HR" sz="2400" dirty="0"/>
              <a:t>.</a:t>
            </a:r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xmlns="" id="{EF74D949-1331-4525-A6C3-ADA897E4C408}"/>
              </a:ext>
            </a:extLst>
          </p:cNvPr>
          <p:cNvSpPr/>
          <p:nvPr/>
        </p:nvSpPr>
        <p:spPr>
          <a:xfrm>
            <a:off x="3923928" y="2996952"/>
            <a:ext cx="4608512" cy="25922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Prisjetite se što ste već naučili o atmosferi i odgovorite na pitanje:</a:t>
            </a:r>
          </a:p>
          <a:p>
            <a:r>
              <a:rPr lang="hr-HR" sz="2400" dirty="0"/>
              <a:t>Od čega nas štiti atmosfera?</a:t>
            </a:r>
          </a:p>
        </p:txBody>
      </p:sp>
    </p:spTree>
    <p:extLst>
      <p:ext uri="{BB962C8B-B14F-4D97-AF65-F5344CB8AC3E}">
        <p14:creationId xmlns:p14="http://schemas.microsoft.com/office/powerpoint/2010/main" xmlns="" val="17613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ildren, Swim, Dive, Summer, Pol, Holiday, Sweden">
            <a:extLst>
              <a:ext uri="{FF2B5EF4-FFF2-40B4-BE49-F238E27FC236}">
                <a16:creationId xmlns:a16="http://schemas.microsoft.com/office/drawing/2014/main" xmlns="" id="{8E7F3771-26C2-42DF-8E2C-A7303F35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17646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ić: strelica ulijevo 2">
            <a:extLst>
              <a:ext uri="{FF2B5EF4-FFF2-40B4-BE49-F238E27FC236}">
                <a16:creationId xmlns:a16="http://schemas.microsoft.com/office/drawing/2014/main" xmlns="" id="{70B085CE-C0D4-4A85-8147-31AF4F26FE98}"/>
              </a:ext>
            </a:extLst>
          </p:cNvPr>
          <p:cNvSpPr/>
          <p:nvPr/>
        </p:nvSpPr>
        <p:spPr>
          <a:xfrm>
            <a:off x="3923928" y="1268760"/>
            <a:ext cx="3831726" cy="2088232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Zrak nema miris, ne možemo ga vidjeti ni opipati, ali ako zaronimo vrlo lako opažamo njegovo odsustvo.</a:t>
            </a:r>
          </a:p>
        </p:txBody>
      </p:sp>
      <p:pic>
        <p:nvPicPr>
          <p:cNvPr id="5" name="Slika 4" descr="Slika na kojoj se prikazuje trava, na otvorenom, puteljak, stablo&#10;&#10;Opis je automatski generiran">
            <a:extLst>
              <a:ext uri="{FF2B5EF4-FFF2-40B4-BE49-F238E27FC236}">
                <a16:creationId xmlns:a16="http://schemas.microsoft.com/office/drawing/2014/main" xmlns="" id="{1DAEDC3E-2ACC-4451-A713-9A826AF02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573016"/>
            <a:ext cx="390373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ačić: strelica udesno 5">
            <a:extLst>
              <a:ext uri="{FF2B5EF4-FFF2-40B4-BE49-F238E27FC236}">
                <a16:creationId xmlns:a16="http://schemas.microsoft.com/office/drawing/2014/main" xmlns="" id="{4ADAF004-3DDB-4015-8A03-2F91A47F83B8}"/>
              </a:ext>
            </a:extLst>
          </p:cNvPr>
          <p:cNvSpPr/>
          <p:nvPr/>
        </p:nvSpPr>
        <p:spPr>
          <a:xfrm>
            <a:off x="1331640" y="4293096"/>
            <a:ext cx="4176464" cy="2088232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Šećemo kako bismo udahnuli svjež zrak, pritom na svojoj koži osjećamo strujanje zraka koje zovemo </a:t>
            </a:r>
            <a:r>
              <a:rPr lang="hr-HR" sz="2000" b="1" dirty="0">
                <a:solidFill>
                  <a:schemeClr val="tx2"/>
                </a:solidFill>
              </a:rPr>
              <a:t>vjetar</a:t>
            </a:r>
            <a:r>
              <a:rPr lang="hr-H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454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2B27C23-DE4D-4F39-8164-A300307BA3A9}"/>
              </a:ext>
            </a:extLst>
          </p:cNvPr>
          <p:cNvSpPr txBox="1"/>
          <p:nvPr/>
        </p:nvSpPr>
        <p:spPr>
          <a:xfrm>
            <a:off x="467544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77181790-39CB-4C51-82F4-D7AF099B8DFF}"/>
              </a:ext>
            </a:extLst>
          </p:cNvPr>
          <p:cNvSpPr txBox="1"/>
          <p:nvPr/>
        </p:nvSpPr>
        <p:spPr>
          <a:xfrm>
            <a:off x="683568" y="1196752"/>
            <a:ext cx="78488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Svojstva zraka</a:t>
            </a:r>
          </a:p>
          <a:p>
            <a:endParaRPr lang="hr-HR" dirty="0"/>
          </a:p>
          <a:p>
            <a:r>
              <a:rPr lang="hr-HR" sz="2400" dirty="0"/>
              <a:t>Zrak ima </a:t>
            </a:r>
            <a:r>
              <a:rPr lang="hr-HR" sz="2400" b="1" dirty="0">
                <a:solidFill>
                  <a:schemeClr val="tx2"/>
                </a:solidFill>
              </a:rPr>
              <a:t>masu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/>
              <a:t>i </a:t>
            </a:r>
            <a:r>
              <a:rPr lang="hr-HR" sz="2400" b="1" dirty="0">
                <a:solidFill>
                  <a:schemeClr val="tx2"/>
                </a:solidFill>
              </a:rPr>
              <a:t>volumen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/>
              <a:t>(zauzima prostor u kojem se nalazi).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111E7F9A-5FF2-4217-AFE2-681ACA9F1C58}"/>
              </a:ext>
            </a:extLst>
          </p:cNvPr>
          <p:cNvSpPr txBox="1"/>
          <p:nvPr/>
        </p:nvSpPr>
        <p:spPr>
          <a:xfrm>
            <a:off x="683568" y="249289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2"/>
              </a:rPr>
              <a:t>Istraži ima li zrak masu</a:t>
            </a:r>
            <a:endParaRPr lang="hr-HR" sz="2400" dirty="0"/>
          </a:p>
          <a:p>
            <a:r>
              <a:rPr lang="hr-HR" sz="2400" dirty="0"/>
              <a:t>Radna bilježnica 46. </a:t>
            </a:r>
            <a:r>
              <a:rPr lang="hr-HR" sz="2400" dirty="0" smtClean="0"/>
              <a:t>stranica</a:t>
            </a:r>
            <a:endParaRPr lang="hr-HR" sz="24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0E9FD68-8401-49D4-8A72-6AD13CE09D1B}"/>
              </a:ext>
            </a:extLst>
          </p:cNvPr>
          <p:cNvSpPr txBox="1"/>
          <p:nvPr/>
        </p:nvSpPr>
        <p:spPr>
          <a:xfrm>
            <a:off x="683568" y="350100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2"/>
              </a:rPr>
              <a:t>Istraži ima li zrak volumen</a:t>
            </a:r>
            <a:endParaRPr lang="hr-HR" sz="2400" dirty="0"/>
          </a:p>
          <a:p>
            <a:r>
              <a:rPr lang="hr-HR" sz="2400" dirty="0"/>
              <a:t>Radna bilježnica 46. </a:t>
            </a:r>
            <a:r>
              <a:rPr lang="hr-HR" sz="2400" dirty="0" smtClean="0"/>
              <a:t>stranica</a:t>
            </a:r>
            <a:endParaRPr lang="hr-HR" sz="24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6D4803B-F3A7-41D8-874E-C99760A2F2DF}"/>
              </a:ext>
            </a:extLst>
          </p:cNvPr>
          <p:cNvSpPr txBox="1"/>
          <p:nvPr/>
        </p:nvSpPr>
        <p:spPr>
          <a:xfrm>
            <a:off x="683568" y="443711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3"/>
              </a:rPr>
              <a:t>Istraži što se događa s volumenom zraka kada ga zagrijavamo</a:t>
            </a:r>
            <a:endParaRPr lang="hr-HR" sz="2400" dirty="0"/>
          </a:p>
          <a:p>
            <a:r>
              <a:rPr lang="hr-HR" sz="2400" dirty="0"/>
              <a:t>DDS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0B244D8-E78D-4FA2-8EE8-78245D61E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3" y="3284984"/>
            <a:ext cx="7512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alloons, Sky, Love, Blue, Romance, Balloon">
            <a:extLst>
              <a:ext uri="{FF2B5EF4-FFF2-40B4-BE49-F238E27FC236}">
                <a16:creationId xmlns:a16="http://schemas.microsoft.com/office/drawing/2014/main" xmlns="" id="{73AEE7B7-9846-4269-A59E-EEF16FFF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638955" cy="2433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027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k 1">
            <a:extLst>
              <a:ext uri="{FF2B5EF4-FFF2-40B4-BE49-F238E27FC236}">
                <a16:creationId xmlns:a16="http://schemas.microsoft.com/office/drawing/2014/main" xmlns="" id="{185F2F17-43ED-4CDB-A0E0-0DC9CDDF2E1B}"/>
              </a:ext>
            </a:extLst>
          </p:cNvPr>
          <p:cNvSpPr/>
          <p:nvPr/>
        </p:nvSpPr>
        <p:spPr>
          <a:xfrm>
            <a:off x="611560" y="1196752"/>
            <a:ext cx="2952328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Prisjeti se od čega su građene sve tvari.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BAC3A188-9B83-47D5-9BD1-B8421E5A9CB5}"/>
              </a:ext>
            </a:extLst>
          </p:cNvPr>
          <p:cNvSpPr txBox="1"/>
          <p:nvPr/>
        </p:nvSpPr>
        <p:spPr>
          <a:xfrm>
            <a:off x="4211960" y="1700808"/>
            <a:ext cx="50405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Čestice zraka nikad ne miruju. </a:t>
            </a:r>
            <a:r>
              <a:rPr lang="hr-HR" sz="2400" dirty="0" smtClean="0"/>
              <a:t>One se </a:t>
            </a:r>
            <a:r>
              <a:rPr lang="hr-HR" sz="2400" dirty="0"/>
              <a:t>stalno gibaju i sudaraju </a:t>
            </a:r>
            <a:r>
              <a:rPr lang="hr-HR" sz="2400" dirty="0" smtClean="0"/>
              <a:t>sa </a:t>
            </a:r>
            <a:r>
              <a:rPr lang="hr-HR" sz="2400" dirty="0"/>
              <a:t>okolnim tijelima.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Sunce može zagrijati zrak, odnosno potaknuti čestice zraka na još brže gibanje. Što je gibanje jače zrak je topliji, a </a:t>
            </a:r>
            <a:r>
              <a:rPr lang="hr-HR" sz="2400" b="1" dirty="0">
                <a:solidFill>
                  <a:schemeClr val="tx2"/>
                </a:solidFill>
              </a:rPr>
              <a:t>TEMPERATURA ZRAKA </a:t>
            </a:r>
            <a:r>
              <a:rPr lang="hr-HR" sz="2400" dirty="0"/>
              <a:t>je viša.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/>
              <a:t>Pritom </a:t>
            </a:r>
            <a:r>
              <a:rPr lang="hr-HR" sz="2400" dirty="0"/>
              <a:t>dolazi i do povećanja </a:t>
            </a:r>
            <a:r>
              <a:rPr lang="hr-HR" sz="2400" dirty="0" smtClean="0"/>
              <a:t>njegova </a:t>
            </a:r>
            <a:r>
              <a:rPr lang="hr-HR" sz="2400" dirty="0"/>
              <a:t>volumena pa kažemo da se zrak širi.</a:t>
            </a:r>
          </a:p>
          <a:p>
            <a:endParaRPr lang="hr-HR" dirty="0"/>
          </a:p>
        </p:txBody>
      </p:sp>
      <p:pic>
        <p:nvPicPr>
          <p:cNvPr id="5" name="Slika 4" descr="Slika na kojoj se prikazuje na otvorenom, snijeg, planina, prekriveno&#10;&#10;Opis je automatski generiran">
            <a:extLst>
              <a:ext uri="{FF2B5EF4-FFF2-40B4-BE49-F238E27FC236}">
                <a16:creationId xmlns:a16="http://schemas.microsoft.com/office/drawing/2014/main" xmlns="" id="{33902314-5A01-456D-9CD5-6775B3B54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24944"/>
            <a:ext cx="4031736" cy="2688393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xmlns="" id="{58D989FF-876B-403C-8E46-AFE83A3D76DB}"/>
              </a:ext>
            </a:extLst>
          </p:cNvPr>
          <p:cNvSpPr/>
          <p:nvPr/>
        </p:nvSpPr>
        <p:spPr>
          <a:xfrm>
            <a:off x="755576" y="4581128"/>
            <a:ext cx="3240360" cy="213378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Kakva je temperatura zraka na vrhu planine, a kava u podnožju? Usporedi.</a:t>
            </a:r>
          </a:p>
        </p:txBody>
      </p:sp>
    </p:spTree>
    <p:extLst>
      <p:ext uri="{BB962C8B-B14F-4D97-AF65-F5344CB8AC3E}">
        <p14:creationId xmlns:p14="http://schemas.microsoft.com/office/powerpoint/2010/main" xmlns="" val="30701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4A7DB75D-53FA-4DC8-A4E6-8670E513A5B7}"/>
              </a:ext>
            </a:extLst>
          </p:cNvPr>
          <p:cNvSpPr txBox="1"/>
          <p:nvPr/>
        </p:nvSpPr>
        <p:spPr>
          <a:xfrm>
            <a:off x="683568" y="1268760"/>
            <a:ext cx="74888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Čestice zraka tako su udaljene jedna od druge da kroz njega možemo vidjeti, ali i lako prolaziti.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Zrak je najgušći pri tlu, a sve rjeđi kako raste nadmorska visina.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S visinom se dakle smanjuje </a:t>
            </a:r>
            <a:r>
              <a:rPr lang="hr-HR" sz="2400" dirty="0">
                <a:solidFill>
                  <a:schemeClr val="tx2"/>
                </a:solidFill>
              </a:rPr>
              <a:t>GUSTOĆA ZRAKA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>
                <a:solidFill>
                  <a:schemeClr val="tx2"/>
                </a:solidFill>
              </a:rPr>
              <a:t>TLAK ZRAKA </a:t>
            </a:r>
            <a:r>
              <a:rPr lang="hr-HR" sz="2400" dirty="0"/>
              <a:t>– opada s </a:t>
            </a:r>
            <a:r>
              <a:rPr lang="hr-HR" sz="2400" dirty="0" smtClean="0"/>
              <a:t>visinom.</a:t>
            </a:r>
            <a:endParaRPr lang="hr-HR" sz="2400" dirty="0"/>
          </a:p>
          <a:p>
            <a:r>
              <a:rPr lang="hr-HR" sz="2400" dirty="0"/>
              <a:t>Što smo niže, više nas zraka pritišće, tlak je veći.</a:t>
            </a:r>
          </a:p>
          <a:p>
            <a:endParaRPr lang="hr-HR" sz="2400" dirty="0"/>
          </a:p>
          <a:p>
            <a:r>
              <a:rPr lang="hr-HR" sz="2400" dirty="0"/>
              <a:t>           </a:t>
            </a:r>
          </a:p>
          <a:p>
            <a:r>
              <a:rPr lang="hr-HR" sz="2400" dirty="0"/>
              <a:t>  </a:t>
            </a:r>
            <a:r>
              <a:rPr lang="hr-HR" sz="2400" dirty="0">
                <a:hlinkClick r:id="rId2"/>
              </a:rPr>
              <a:t>Istraži ovisi li tlak zraka o nadmorskoj visini</a:t>
            </a:r>
            <a:endParaRPr lang="hr-HR" sz="2400" dirty="0"/>
          </a:p>
          <a:p>
            <a:r>
              <a:rPr lang="hr-HR" sz="2400" dirty="0"/>
              <a:t>  DDS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3BDD86-3C63-464A-8E9D-922F9045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4941168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953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43FDF8CE-6817-43CB-9527-7B20CF3D6694}"/>
              </a:ext>
            </a:extLst>
          </p:cNvPr>
          <p:cNvSpPr txBox="1"/>
          <p:nvPr/>
        </p:nvSpPr>
        <p:spPr>
          <a:xfrm>
            <a:off x="1259632" y="1124744"/>
            <a:ext cx="69847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Tlak možemo mjeriti uz pomoć </a:t>
            </a:r>
            <a:r>
              <a:rPr lang="hr-HR" sz="2800" dirty="0">
                <a:solidFill>
                  <a:schemeClr val="tx2"/>
                </a:solidFill>
              </a:rPr>
              <a:t>barometra</a:t>
            </a:r>
            <a:r>
              <a:rPr lang="hr-HR" sz="2800" dirty="0"/>
              <a:t>.</a:t>
            </a:r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400" dirty="0">
                <a:hlinkClick r:id="rId2"/>
              </a:rPr>
              <a:t>Izradi kućni barometra i istraži pritišće li nas zrak uvijek </a:t>
            </a:r>
            <a:r>
              <a:rPr lang="hr-HR" sz="2400" dirty="0" smtClean="0">
                <a:hlinkClick r:id="rId2"/>
              </a:rPr>
              <a:t>jednako</a:t>
            </a:r>
            <a:r>
              <a:rPr lang="hr-HR" sz="2400" dirty="0"/>
              <a:t> </a:t>
            </a:r>
            <a:r>
              <a:rPr lang="hr-HR" sz="2400" dirty="0" smtClean="0"/>
              <a:t>DDS</a:t>
            </a:r>
            <a:endParaRPr lang="hr-HR" sz="2400" dirty="0"/>
          </a:p>
        </p:txBody>
      </p:sp>
      <p:pic>
        <p:nvPicPr>
          <p:cNvPr id="5" name="Slika 4" descr="Slika na kojoj se prikazuje barometar, uređaj, sat&#10;&#10;Opis je automatski generiran">
            <a:extLst>
              <a:ext uri="{FF2B5EF4-FFF2-40B4-BE49-F238E27FC236}">
                <a16:creationId xmlns:a16="http://schemas.microsoft.com/office/drawing/2014/main" xmlns="" id="{7DFBCB12-0967-4DF9-89B1-06A54BD65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628800"/>
            <a:ext cx="5220580" cy="348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3B95387-1E6A-49F5-939D-29E94C57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5445224"/>
            <a:ext cx="737047" cy="70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511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421</Words>
  <Application>Microsoft Office PowerPoint</Application>
  <PresentationFormat>On-screen Show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ISTRAŽUJEMO VAŽNOST ZRAKA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ISTRAŽUJEMO VAŽNOST ZRAKA </dc:title>
  <dc:creator>Doroteja Domjanović-Horvat</dc:creator>
  <cp:lastModifiedBy>sk-mpovalec</cp:lastModifiedBy>
  <cp:revision>21</cp:revision>
  <dcterms:created xsi:type="dcterms:W3CDTF">2020-12-05T14:04:12Z</dcterms:created>
  <dcterms:modified xsi:type="dcterms:W3CDTF">2021-08-11T10:18:44Z</dcterms:modified>
</cp:coreProperties>
</file>